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49" r:id="rId8"/>
    <p:sldMasterId id="2147483891" r:id="rId9"/>
  </p:sldMasterIdLst>
  <p:notesMasterIdLst>
    <p:notesMasterId r:id="rId56"/>
  </p:notesMasterIdLst>
  <p:sldIdLst>
    <p:sldId id="256" r:id="rId10"/>
    <p:sldId id="1605" r:id="rId11"/>
    <p:sldId id="2076138324" r:id="rId12"/>
    <p:sldId id="1606" r:id="rId13"/>
    <p:sldId id="2076138315" r:id="rId14"/>
    <p:sldId id="2076138319" r:id="rId15"/>
    <p:sldId id="2076137918" r:id="rId16"/>
    <p:sldId id="2076138288" r:id="rId17"/>
    <p:sldId id="2076138320" r:id="rId18"/>
    <p:sldId id="2076138321" r:id="rId19"/>
    <p:sldId id="2076138322" r:id="rId20"/>
    <p:sldId id="2076137919" r:id="rId21"/>
    <p:sldId id="1622" r:id="rId22"/>
    <p:sldId id="2076138312" r:id="rId23"/>
    <p:sldId id="8343" r:id="rId24"/>
    <p:sldId id="2076138323" r:id="rId25"/>
    <p:sldId id="2076138295" r:id="rId26"/>
    <p:sldId id="2076138327" r:id="rId27"/>
    <p:sldId id="2076138300" r:id="rId28"/>
    <p:sldId id="485" r:id="rId29"/>
    <p:sldId id="11930" r:id="rId30"/>
    <p:sldId id="2076137968" r:id="rId31"/>
    <p:sldId id="2076138325" r:id="rId32"/>
    <p:sldId id="8420" r:id="rId33"/>
    <p:sldId id="8419" r:id="rId34"/>
    <p:sldId id="8413" r:id="rId35"/>
    <p:sldId id="8421" r:id="rId36"/>
    <p:sldId id="8422" r:id="rId37"/>
    <p:sldId id="8423" r:id="rId38"/>
    <p:sldId id="8424" r:id="rId39"/>
    <p:sldId id="8414" r:id="rId40"/>
    <p:sldId id="8412" r:id="rId41"/>
    <p:sldId id="2076138326" r:id="rId42"/>
    <p:sldId id="2076138311" r:id="rId43"/>
    <p:sldId id="2076138304" r:id="rId44"/>
    <p:sldId id="2076138305" r:id="rId45"/>
    <p:sldId id="2076138306" r:id="rId46"/>
    <p:sldId id="2076138307" r:id="rId47"/>
    <p:sldId id="2076138308" r:id="rId48"/>
    <p:sldId id="2076138309" r:id="rId49"/>
    <p:sldId id="2076138310" r:id="rId50"/>
    <p:sldId id="2076138318" r:id="rId51"/>
    <p:sldId id="2076138285" r:id="rId52"/>
    <p:sldId id="2076138316" r:id="rId53"/>
    <p:sldId id="2076138317" r:id="rId54"/>
    <p:sldId id="29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1606"/>
            <p14:sldId id="2076138315"/>
            <p14:sldId id="2076138319"/>
            <p14:sldId id="2076137918"/>
            <p14:sldId id="2076138288"/>
            <p14:sldId id="2076138320"/>
            <p14:sldId id="2076138321"/>
            <p14:sldId id="2076138322"/>
            <p14:sldId id="2076137919"/>
            <p14:sldId id="1622"/>
            <p14:sldId id="2076138312"/>
            <p14:sldId id="8343"/>
            <p14:sldId id="2076138323"/>
            <p14:sldId id="2076138295"/>
            <p14:sldId id="2076138327"/>
            <p14:sldId id="2076138300"/>
            <p14:sldId id="485"/>
            <p14:sldId id="11930"/>
            <p14:sldId id="2076137968"/>
            <p14:sldId id="2076138325"/>
            <p14:sldId id="8420"/>
            <p14:sldId id="8419"/>
            <p14:sldId id="8413"/>
            <p14:sldId id="8421"/>
            <p14:sldId id="8422"/>
            <p14:sldId id="8423"/>
            <p14:sldId id="8424"/>
            <p14:sldId id="8414"/>
            <p14:sldId id="8412"/>
            <p14:sldId id="2076138326"/>
            <p14:sldId id="2076138311"/>
            <p14:sldId id="2076138304"/>
            <p14:sldId id="2076138305"/>
            <p14:sldId id="2076138306"/>
            <p14:sldId id="2076138307"/>
            <p14:sldId id="2076138308"/>
            <p14:sldId id="2076138309"/>
            <p14:sldId id="2076138310"/>
            <p14:sldId id="2076138318"/>
            <p14:sldId id="2076138285"/>
            <p14:sldId id="2076138316"/>
            <p14:sldId id="2076138317"/>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7" autoAdjust="0"/>
    <p:restoredTop sz="94076" autoAdjust="0"/>
  </p:normalViewPr>
  <p:slideViewPr>
    <p:cSldViewPr snapToGrid="0">
      <p:cViewPr>
        <p:scale>
          <a:sx n="160" d="100"/>
          <a:sy n="160" d="100"/>
        </p:scale>
        <p:origin x="1104" y="1061"/>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13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60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8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4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5:40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2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5:40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74176B-5822-400E-B7A1-076977D2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809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0.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1.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2.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34.xml"/><Relationship Id="rId4" Type="http://schemas.openxmlformats.org/officeDocument/2006/relationships/image" Target="../media/image1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979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27556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902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09326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60426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56947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81345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6153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96675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750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224362204"/>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24393874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97243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008513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1674113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8597103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FDE3-3283-47A8-9288-2DEE9BC9D0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9532E-AD43-4A8F-BD1F-FF7328697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FD3D-34EC-4EE6-87F9-DCC1FDBE8C4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C90F94F9-22D0-4247-AC30-59E8259F8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DEAF-4DDE-4C0D-9192-E5A1EA8FE18F}"/>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19330965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F9F3-B531-4789-8254-15FD7E8FA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04412-C90A-4682-87BC-9228FF277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E421-8DA1-4DC4-8D2E-AC418AA9D319}"/>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22FC7E3-E838-41BC-89EE-2AA42AD86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005A0-6929-4DB0-A71E-F15EA3972599}"/>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41511218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E827-588A-4C18-993B-DFD79CF7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503806-21A1-43F9-BEA2-FAAFCCFA7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E8944-6644-47C5-8D56-9C078EE735E3}"/>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06CF7A24-F282-44FC-B362-9F2BD05ED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92761-0F6A-4A30-9B07-1AC974DCB2D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9042273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FDB4-D08E-4879-91AB-C24654D3A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0A870-E40E-4B32-A725-51161E38F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83A81C-3688-4327-B901-0E04BAA1A1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94F87-75AB-46E0-8EFD-E9CE9744C77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4C9C7C2C-5E46-4B08-90FA-96122824A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85AD2-C123-45A7-BAE2-0B80EC02DAB6}"/>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00660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B85A-CECA-46DE-8B02-F40B86110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CE899-491B-4931-A1D0-C1DC96BAA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DB61B-62A1-4F1C-9D22-F7C1894BA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82A92-5C34-412F-85BF-195A95D91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7464C7-F654-4A24-A50B-909C67A576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4F3E7-F67E-482B-AF79-568C1F2A91D7}"/>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8" name="Footer Placeholder 7">
            <a:extLst>
              <a:ext uri="{FF2B5EF4-FFF2-40B4-BE49-F238E27FC236}">
                <a16:creationId xmlns:a16="http://schemas.microsoft.com/office/drawing/2014/main" id="{38A8EDE4-22BC-4EB1-B550-EB0F3D14C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A1C48-A3E7-4BEC-9508-527953D9191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3289519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8516-36BA-4B3F-ABCD-DE8578529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90BBB-7C8E-42D0-8CDC-56ED10FF616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4" name="Footer Placeholder 3">
            <a:extLst>
              <a:ext uri="{FF2B5EF4-FFF2-40B4-BE49-F238E27FC236}">
                <a16:creationId xmlns:a16="http://schemas.microsoft.com/office/drawing/2014/main" id="{AADE9689-E156-411C-A37B-0C576BC343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A945FA-6587-4E3D-83DC-64211F903EE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96467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6CA5-3AC6-408F-8E3B-4F88076D7A5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3" name="Footer Placeholder 2">
            <a:extLst>
              <a:ext uri="{FF2B5EF4-FFF2-40B4-BE49-F238E27FC236}">
                <a16:creationId xmlns:a16="http://schemas.microsoft.com/office/drawing/2014/main" id="{3283B0B2-A04E-485D-B23A-FC7CC040AA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60054-D503-401A-A303-919F8958D00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714037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743-3889-497C-AE92-6D1D2F95F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6BE477-6B23-49A7-9EB5-1C759F0AD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BF179-0E09-4094-A0B9-394817549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0E49F-193E-44FC-A0D1-C11A74B4D3F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E2F4660A-007C-453D-BDB9-A5A2CCE08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55A47-6187-4226-9B46-2AC5DA9F5DFE}"/>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867225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A567-430A-48A6-B73B-1D14C7349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4ED02-B12E-418F-9421-BC3B0FFAC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2595B-89F4-48CD-BA55-DA9CF6281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716FB-10DC-4B3B-A2C1-20421D19AC4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9CEFEB90-99AE-4B14-BF7E-D7ABC875E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E1504-19DE-4AE9-91A1-5BCBDFC83F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357834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3455-0D67-4984-89C0-F8D3D7596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044C8-37CC-4B31-A161-5A4663442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ACD20-EA56-40DE-AD43-BA2C70A311B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A40E6A13-40E7-43D6-A3D6-4F29BDA5D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91E6A-ED91-410F-A046-DDAA407FAB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719220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BE04A-E773-4215-B28E-0ED54912A5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37EBD-EF16-432C-A4E4-A12C1F2090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81A97-67E8-4383-A13A-44CAC0C475A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FEC5552-162E-48D7-923B-27493324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AD792-A032-46C7-BF63-784B83948228}"/>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37290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626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549231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5332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65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749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4263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794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08614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7916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5867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01918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1314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999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0360529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64775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180544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62661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3121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5161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35629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4648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image" Target="../media/image12.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9.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tags" Target="../tags/tag10.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951" r:id="rId17"/>
    <p:sldLayoutId id="2147483952" r:id="rId18"/>
    <p:sldLayoutId id="2147483953" r:id="rId19"/>
    <p:sldLayoutId id="2147483954"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7"/>
          <a:stretch>
            <a:fillRect/>
          </a:stretch>
        </p:blipFill>
        <p:spPr>
          <a:xfrm rot="5400000">
            <a:off x="9208748" y="2991033"/>
            <a:ext cx="6858623" cy="876557"/>
          </a:xfrm>
          <a:prstGeom prst="rect">
            <a:avLst/>
          </a:prstGeom>
        </p:spPr>
      </p:pic>
    </p:spTree>
    <p:custDataLst>
      <p:tags r:id="rId35"/>
    </p:custDataLst>
    <p:extLst>
      <p:ext uri="{BB962C8B-B14F-4D97-AF65-F5344CB8AC3E}">
        <p14:creationId xmlns:p14="http://schemas.microsoft.com/office/powerpoint/2010/main" val="202793430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4" r:id="rId3"/>
    <p:sldLayoutId id="2147483855"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1" r:id="rId25"/>
    <p:sldLayoutId id="2147483882" r:id="rId26"/>
    <p:sldLayoutId id="2147483883" r:id="rId27"/>
    <p:sldLayoutId id="2147483884" r:id="rId28"/>
    <p:sldLayoutId id="2147483885" r:id="rId29"/>
    <p:sldLayoutId id="2147483887" r:id="rId30"/>
    <p:sldLayoutId id="2147483888" r:id="rId31"/>
    <p:sldLayoutId id="2147483889" r:id="rId32"/>
    <p:sldLayoutId id="2147483890" r:id="rId3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ECFDE-38C2-4EED-8238-0779A765A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15F4A0-49A2-46FA-8E1C-EF36D2DD7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E2FEC-0F3C-4B20-9E34-902FAB589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4BF3CC29-0DF3-4F74-ABDD-E2E85C7D0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F095B-53AF-41EA-917B-ADAE36D28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C32A-44D5-4EBC-948D-39503B577E76}" type="slidenum">
              <a:rPr lang="en-US" smtClean="0"/>
              <a:t>‹#›</a:t>
            </a:fld>
            <a:endParaRPr lang="en-US"/>
          </a:p>
        </p:txBody>
      </p:sp>
    </p:spTree>
    <p:extLst>
      <p:ext uri="{BB962C8B-B14F-4D97-AF65-F5344CB8AC3E}">
        <p14:creationId xmlns:p14="http://schemas.microsoft.com/office/powerpoint/2010/main" val="237334072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9.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44.png"/><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3 </a:t>
            </a:r>
            <a:r>
              <a:rPr lang="en-GB"/>
              <a:t>– Azure Machine </a:t>
            </a:r>
            <a:r>
              <a:rPr lang="en-GB" dirty="0"/>
              <a:t>Learning</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Tree>
    <p:extLst>
      <p:ext uri="{BB962C8B-B14F-4D97-AF65-F5344CB8AC3E}">
        <p14:creationId xmlns:p14="http://schemas.microsoft.com/office/powerpoint/2010/main" val="40812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Queries</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Do DevOps</a:t>
            </a:r>
          </a:p>
        </p:txBody>
      </p:sp>
    </p:spTree>
    <p:extLst>
      <p:ext uri="{BB962C8B-B14F-4D97-AF65-F5344CB8AC3E}">
        <p14:creationId xmlns:p14="http://schemas.microsoft.com/office/powerpoint/2010/main" val="355583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Reliability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Featurize</a:t>
              </a:r>
              <a:r>
                <a:rPr kumimoji="0" lang="en-US" sz="1400" b="0" i="0" u="none" strike="noStrike" kern="1200" cap="none" spc="0" normalizeH="0" baseline="0" noProof="0" dirty="0">
                  <a:ln>
                    <a:noFill/>
                  </a:ln>
                  <a:solidFill>
                    <a:srgbClr val="FFFFFF"/>
                  </a:solidFill>
                  <a:effectLst/>
                  <a:uLnTx/>
                  <a:uFillTx/>
                  <a:latin typeface="Segoe UI"/>
                  <a:ea typeface="+mn-ea"/>
                  <a:cs typeface="+mn-cs"/>
                </a:rPr>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Train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Evaluate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Deploy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Notebook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Execute arbitrary: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Python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R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SQL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Shell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6352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Visualization</a:t>
            </a:r>
          </a:p>
        </p:txBody>
      </p:sp>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761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Services</a:t>
            </a:r>
          </a:p>
        </p:txBody>
      </p:sp>
    </p:spTree>
    <p:extLst>
      <p:ext uri="{BB962C8B-B14F-4D97-AF65-F5344CB8AC3E}">
        <p14:creationId xmlns:p14="http://schemas.microsoft.com/office/powerpoint/2010/main" val="38046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a:xfrm>
            <a:off x="588263" y="457200"/>
            <a:ext cx="11018520" cy="912429"/>
          </a:xfrm>
        </p:spPr>
        <p:txBody>
          <a:bodyPr/>
          <a:lstStyle/>
          <a:p>
            <a:r>
              <a:rPr lang="en-US" dirty="0"/>
              <a:t>The Pre-built AI/ML Process in the Microsoft World</a:t>
            </a:r>
            <a:br>
              <a:rPr lang="en-US" dirty="0"/>
            </a:br>
            <a:r>
              <a:rPr lang="en-US" sz="2400" dirty="0"/>
              <a:t>Azure Cognitive Services</a:t>
            </a:r>
            <a:endParaRPr lang="en-US" dirty="0"/>
          </a:p>
        </p:txBody>
      </p:sp>
      <p:pic>
        <p:nvPicPr>
          <p:cNvPr id="2" name="Picture 1">
            <a:extLst>
              <a:ext uri="{FF2B5EF4-FFF2-40B4-BE49-F238E27FC236}">
                <a16:creationId xmlns:a16="http://schemas.microsoft.com/office/drawing/2014/main" id="{BA012F58-B623-424A-A25B-94935203E2C5}"/>
              </a:ext>
            </a:extLst>
          </p:cNvPr>
          <p:cNvPicPr>
            <a:picLocks noChangeAspect="1"/>
          </p:cNvPicPr>
          <p:nvPr/>
        </p:nvPicPr>
        <p:blipFill>
          <a:blip r:embed="rId3"/>
          <a:stretch>
            <a:fillRect/>
          </a:stretch>
        </p:blipFill>
        <p:spPr>
          <a:xfrm>
            <a:off x="747712" y="1638300"/>
            <a:ext cx="10821776" cy="5027963"/>
          </a:xfrm>
          <a:prstGeom prst="rect">
            <a:avLst/>
          </a:prstGeom>
          <a:effectLst>
            <a:softEdge rad="63500"/>
          </a:effectLst>
        </p:spPr>
      </p:pic>
    </p:spTree>
    <p:extLst>
      <p:ext uri="{BB962C8B-B14F-4D97-AF65-F5344CB8AC3E}">
        <p14:creationId xmlns:p14="http://schemas.microsoft.com/office/powerpoint/2010/main" val="10997936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The Custom AI/ML Process in the Microsoft World</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Databricks</a:t>
            </a:r>
          </a:p>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32BC3-B2C5-4F77-9BCE-6752659238ED}"/>
              </a:ext>
            </a:extLst>
          </p:cNvPr>
          <p:cNvPicPr>
            <a:picLocks noChangeAspect="1"/>
          </p:cNvPicPr>
          <p:nvPr/>
        </p:nvPicPr>
        <p:blipFill>
          <a:blip r:embed="rId2"/>
          <a:stretch>
            <a:fillRect/>
          </a:stretch>
        </p:blipFill>
        <p:spPr>
          <a:xfrm>
            <a:off x="49137" y="851719"/>
            <a:ext cx="11929398" cy="5154561"/>
          </a:xfrm>
          <a:prstGeom prst="rect">
            <a:avLst/>
          </a:prstGeom>
        </p:spPr>
      </p:pic>
    </p:spTree>
    <p:extLst>
      <p:ext uri="{BB962C8B-B14F-4D97-AF65-F5344CB8AC3E}">
        <p14:creationId xmlns:p14="http://schemas.microsoft.com/office/powerpoint/2010/main" val="3968052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the </a:t>
            </a:r>
            <a:b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Machine Learning Operations</a:t>
            </a:r>
          </a:p>
        </p:txBody>
      </p:sp>
    </p:spTree>
    <p:extLst>
      <p:ext uri="{BB962C8B-B14F-4D97-AF65-F5344CB8AC3E}">
        <p14:creationId xmlns:p14="http://schemas.microsoft.com/office/powerpoint/2010/main" val="315385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0339-5189-44E6-802D-B5191F2C8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B455F-2C46-45B2-AD6F-7A4E23222F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0B81AA-6BB0-476A-A4F3-1D3BFC1BBB36}"/>
              </a:ext>
            </a:extLst>
          </p:cNvPr>
          <p:cNvPicPr>
            <a:picLocks noChangeAspect="1"/>
          </p:cNvPicPr>
          <p:nvPr/>
        </p:nvPicPr>
        <p:blipFill>
          <a:blip r:embed="rId2"/>
          <a:stretch>
            <a:fillRect/>
          </a:stretch>
        </p:blipFill>
        <p:spPr>
          <a:xfrm>
            <a:off x="-1" y="0"/>
            <a:ext cx="12373135" cy="6858000"/>
          </a:xfrm>
          <a:prstGeom prst="rect">
            <a:avLst/>
          </a:prstGeom>
        </p:spPr>
      </p:pic>
    </p:spTree>
    <p:extLst>
      <p:ext uri="{BB962C8B-B14F-4D97-AF65-F5344CB8AC3E}">
        <p14:creationId xmlns:p14="http://schemas.microsoft.com/office/powerpoint/2010/main" val="223632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B0AD7-9E05-4BE7-99CF-C87DCF3E4113}"/>
              </a:ext>
            </a:extLst>
          </p:cNvPr>
          <p:cNvPicPr>
            <a:picLocks noChangeAspect="1"/>
          </p:cNvPicPr>
          <p:nvPr/>
        </p:nvPicPr>
        <p:blipFill rotWithShape="1">
          <a:blip r:embed="rId2"/>
          <a:srcRect t="17908" r="337" b="-3152"/>
          <a:stretch/>
        </p:blipFill>
        <p:spPr>
          <a:xfrm>
            <a:off x="486710" y="1657351"/>
            <a:ext cx="11218580" cy="5043486"/>
          </a:xfrm>
          <a:prstGeom prst="rect">
            <a:avLst/>
          </a:prstGeom>
          <a:effectLst>
            <a:softEdge rad="127000"/>
          </a:effectLst>
        </p:spPr>
      </p:pic>
      <p:sp>
        <p:nvSpPr>
          <p:cNvPr id="2" name="Title 1">
            <a:extLst>
              <a:ext uri="{FF2B5EF4-FFF2-40B4-BE49-F238E27FC236}">
                <a16:creationId xmlns:a16="http://schemas.microsoft.com/office/drawing/2014/main" id="{4C57E8D3-3DAF-4646-BDE3-F8EACC7DAA47}"/>
              </a:ext>
            </a:extLst>
          </p:cNvPr>
          <p:cNvSpPr>
            <a:spLocks noGrp="1"/>
          </p:cNvSpPr>
          <p:nvPr>
            <p:ph type="title"/>
          </p:nvPr>
        </p:nvSpPr>
        <p:spPr/>
        <p:txBody>
          <a:bodyPr/>
          <a:lstStyle/>
          <a:p>
            <a:r>
              <a:rPr lang="en-US" dirty="0"/>
              <a:t>The Machine Learning Lifecycle</a:t>
            </a:r>
          </a:p>
        </p:txBody>
      </p:sp>
    </p:spTree>
    <p:extLst>
      <p:ext uri="{BB962C8B-B14F-4D97-AF65-F5344CB8AC3E}">
        <p14:creationId xmlns:p14="http://schemas.microsoft.com/office/powerpoint/2010/main" val="32701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L lifecycle">
            <a:extLst>
              <a:ext uri="{FF2B5EF4-FFF2-40B4-BE49-F238E27FC236}">
                <a16:creationId xmlns:a16="http://schemas.microsoft.com/office/drawing/2014/main" id="{2826DB5B-78A3-4C38-8C9C-A643BB0C8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22" y="1533526"/>
            <a:ext cx="11405355" cy="33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5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ECC8A-DB9B-4E74-B11F-A02BAC41F8B4}"/>
              </a:ext>
            </a:extLst>
          </p:cNvPr>
          <p:cNvSpPr>
            <a:spLocks noGrp="1"/>
          </p:cNvSpPr>
          <p:nvPr>
            <p:ph type="body" sz="quarter" idx="10"/>
          </p:nvPr>
        </p:nvSpPr>
        <p:spPr>
          <a:xfrm>
            <a:off x="560836" y="1777006"/>
            <a:ext cx="5601839" cy="4214219"/>
          </a:xfrm>
        </p:spPr>
        <p:txBody>
          <a:bodyPr>
            <a:normAutofit/>
          </a:bodyPr>
          <a:lstStyle/>
          <a:p>
            <a:pPr marL="0" indent="0">
              <a:buNone/>
            </a:pPr>
            <a:endParaRPr lang="en-US" dirty="0"/>
          </a:p>
          <a:p>
            <a:pPr marL="0" indent="0">
              <a:buNone/>
            </a:pPr>
            <a:r>
              <a:rPr lang="en-US" dirty="0"/>
              <a:t>Execute the process</a:t>
            </a:r>
          </a:p>
          <a:p>
            <a:pPr marL="0" indent="0">
              <a:buNone/>
            </a:pPr>
            <a:endParaRPr lang="en-US" dirty="0"/>
          </a:p>
          <a:p>
            <a:pPr marL="0" indent="0">
              <a:buNone/>
            </a:pPr>
            <a:r>
              <a:rPr lang="en-US" dirty="0"/>
              <a:t>Secure the process</a:t>
            </a:r>
          </a:p>
          <a:p>
            <a:pPr marL="0" indent="0">
              <a:buNone/>
            </a:pPr>
            <a:endParaRPr lang="en-US" dirty="0"/>
          </a:p>
          <a:p>
            <a:pPr marL="0" indent="0">
              <a:buNone/>
            </a:pPr>
            <a:r>
              <a:rPr lang="en-US" dirty="0"/>
              <a:t>Govern the process</a:t>
            </a:r>
          </a:p>
        </p:txBody>
      </p:sp>
      <p:sp>
        <p:nvSpPr>
          <p:cNvPr id="2" name="Title 1">
            <a:extLst>
              <a:ext uri="{FF2B5EF4-FFF2-40B4-BE49-F238E27FC236}">
                <a16:creationId xmlns:a16="http://schemas.microsoft.com/office/drawing/2014/main" id="{031014AF-662E-41EC-8E93-0F2A92AD895E}"/>
              </a:ext>
            </a:extLst>
          </p:cNvPr>
          <p:cNvSpPr>
            <a:spLocks noGrp="1"/>
          </p:cNvSpPr>
          <p:nvPr>
            <p:ph type="title"/>
          </p:nvPr>
        </p:nvSpPr>
        <p:spPr/>
        <p:txBody>
          <a:bodyPr>
            <a:normAutofit/>
          </a:bodyPr>
          <a:lstStyle/>
          <a:p>
            <a:r>
              <a:rPr lang="en-US" sz="4000" dirty="0"/>
              <a:t>Challenges in ML development</a:t>
            </a:r>
          </a:p>
        </p:txBody>
      </p:sp>
      <p:pic>
        <p:nvPicPr>
          <p:cNvPr id="4" name="Picture 3">
            <a:extLst>
              <a:ext uri="{FF2B5EF4-FFF2-40B4-BE49-F238E27FC236}">
                <a16:creationId xmlns:a16="http://schemas.microsoft.com/office/drawing/2014/main" id="{4A85B696-7591-48A9-915B-0A0AD4A7D73F}"/>
              </a:ext>
            </a:extLst>
          </p:cNvPr>
          <p:cNvPicPr>
            <a:picLocks noChangeAspect="1"/>
          </p:cNvPicPr>
          <p:nvPr/>
        </p:nvPicPr>
        <p:blipFill>
          <a:blip r:embed="rId2"/>
          <a:stretch>
            <a:fillRect/>
          </a:stretch>
        </p:blipFill>
        <p:spPr>
          <a:xfrm>
            <a:off x="6350219" y="2226392"/>
            <a:ext cx="4682526" cy="2682586"/>
          </a:xfrm>
          <a:prstGeom prst="rect">
            <a:avLst/>
          </a:prstGeom>
        </p:spPr>
      </p:pic>
    </p:spTree>
    <p:extLst>
      <p:ext uri="{BB962C8B-B14F-4D97-AF65-F5344CB8AC3E}">
        <p14:creationId xmlns:p14="http://schemas.microsoft.com/office/powerpoint/2010/main" val="1418574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46EC7-A74E-4C00-B7F2-42C148B91B5C}"/>
              </a:ext>
            </a:extLst>
          </p:cNvPr>
          <p:cNvSpPr>
            <a:spLocks noGrp="1"/>
          </p:cNvSpPr>
          <p:nvPr>
            <p:ph type="body" sz="quarter" idx="10"/>
          </p:nvPr>
        </p:nvSpPr>
        <p:spPr>
          <a:xfrm>
            <a:off x="560836" y="1777006"/>
            <a:ext cx="11070327" cy="4561882"/>
          </a:xfrm>
        </p:spPr>
        <p:txBody>
          <a:bodyPr>
            <a:normAutofit fontScale="85000" lnSpcReduction="20000"/>
          </a:bodyPr>
          <a:lstStyle/>
          <a:p>
            <a:pPr marL="0" indent="0">
              <a:buNone/>
            </a:pPr>
            <a:r>
              <a:rPr lang="en-US" b="1" dirty="0"/>
              <a:t>Versioning for both data and code</a:t>
            </a:r>
            <a:r>
              <a:rPr lang="en-US" dirty="0"/>
              <a:t> - the source code of the model training process has limited value if it's not also accompanied by the dataset or datasets that were used to create the trained model</a:t>
            </a:r>
          </a:p>
          <a:p>
            <a:pPr marL="0" indent="0">
              <a:buNone/>
            </a:pPr>
            <a:endParaRPr lang="en-US" dirty="0"/>
          </a:p>
          <a:p>
            <a:pPr marL="0" indent="0">
              <a:buNone/>
            </a:pPr>
            <a:r>
              <a:rPr lang="en-US" b="1" dirty="0"/>
              <a:t>Extensive quality checks on trained models </a:t>
            </a:r>
            <a:r>
              <a:rPr lang="en-US" dirty="0"/>
              <a:t>- interpretability, fairness, accuracy, and the like.</a:t>
            </a:r>
          </a:p>
          <a:p>
            <a:pPr marL="0" indent="0">
              <a:buNone/>
            </a:pPr>
            <a:endParaRPr lang="en-US" dirty="0"/>
          </a:p>
          <a:p>
            <a:pPr marL="0" indent="0">
              <a:buNone/>
            </a:pPr>
            <a:r>
              <a:rPr lang="en-US" b="1" dirty="0"/>
              <a:t>Extensive quality checks on deployed models </a:t>
            </a:r>
            <a:r>
              <a:rPr lang="en-US" dirty="0"/>
              <a:t>- detecting data drift, monitoring, logging, and the like.</a:t>
            </a:r>
          </a:p>
          <a:p>
            <a:pPr marL="0" indent="0">
              <a:buNone/>
            </a:pPr>
            <a:endParaRPr lang="en-US" dirty="0"/>
          </a:p>
          <a:p>
            <a:pPr marL="0" indent="0">
              <a:buNone/>
            </a:pPr>
            <a:r>
              <a:rPr lang="en-US" b="1" dirty="0"/>
              <a:t>Ensuring full traceability</a:t>
            </a:r>
            <a:r>
              <a:rPr lang="en-US" dirty="0"/>
              <a:t>, from the result of an inference created in a production environment all the way back to the source code and training data sets used to build a model in the first place.</a:t>
            </a:r>
          </a:p>
        </p:txBody>
      </p:sp>
      <p:sp>
        <p:nvSpPr>
          <p:cNvPr id="2" name="Title 1">
            <a:extLst>
              <a:ext uri="{FF2B5EF4-FFF2-40B4-BE49-F238E27FC236}">
                <a16:creationId xmlns:a16="http://schemas.microsoft.com/office/drawing/2014/main" id="{BC5E2B30-0D64-47C9-9B65-18A541062E8D}"/>
              </a:ext>
            </a:extLst>
          </p:cNvPr>
          <p:cNvSpPr>
            <a:spLocks noGrp="1"/>
          </p:cNvSpPr>
          <p:nvPr>
            <p:ph type="title"/>
          </p:nvPr>
        </p:nvSpPr>
        <p:spPr/>
        <p:txBody>
          <a:bodyPr/>
          <a:lstStyle/>
          <a:p>
            <a:r>
              <a:rPr lang="en-US" dirty="0"/>
              <a:t>Executing the process</a:t>
            </a:r>
          </a:p>
        </p:txBody>
      </p:sp>
    </p:spTree>
    <p:extLst>
      <p:ext uri="{BB962C8B-B14F-4D97-AF65-F5344CB8AC3E}">
        <p14:creationId xmlns:p14="http://schemas.microsoft.com/office/powerpoint/2010/main" val="136214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4C64C7-65DC-4669-B137-DA8CE1CEBCB0}"/>
              </a:ext>
            </a:extLst>
          </p:cNvPr>
          <p:cNvSpPr>
            <a:spLocks noGrp="1"/>
          </p:cNvSpPr>
          <p:nvPr>
            <p:ph type="body" sz="quarter" idx="10"/>
          </p:nvPr>
        </p:nvSpPr>
        <p:spPr>
          <a:xfrm>
            <a:off x="560836" y="1777006"/>
            <a:ext cx="11070327" cy="4735965"/>
          </a:xfrm>
        </p:spPr>
        <p:txBody>
          <a:bodyPr>
            <a:normAutofit fontScale="92500" lnSpcReduction="20000"/>
          </a:bodyPr>
          <a:lstStyle/>
          <a:p>
            <a:pPr marL="0" indent="0">
              <a:buNone/>
            </a:pPr>
            <a:r>
              <a:rPr lang="en-US" dirty="0"/>
              <a:t>Identity management across multiple, heterogenous systems (e.g. development environment, production environment, various managed ML services, data sources, etc.).</a:t>
            </a:r>
          </a:p>
          <a:p>
            <a:pPr marL="0" indent="0">
              <a:buNone/>
            </a:pPr>
            <a:endParaRPr lang="en-US" dirty="0"/>
          </a:p>
          <a:p>
            <a:pPr marL="0" indent="0">
              <a:buNone/>
            </a:pPr>
            <a:r>
              <a:rPr lang="en-US" dirty="0"/>
              <a:t>Controlling access at every step of the lifecycle.</a:t>
            </a:r>
          </a:p>
          <a:p>
            <a:pPr marL="0" indent="0">
              <a:buNone/>
            </a:pPr>
            <a:endParaRPr lang="en-US" dirty="0"/>
          </a:p>
          <a:p>
            <a:pPr marL="0" indent="0">
              <a:buNone/>
            </a:pPr>
            <a:r>
              <a:rPr lang="en-US" dirty="0"/>
              <a:t>Securing the complex infrastructure required to develop and operate ML models.</a:t>
            </a:r>
          </a:p>
          <a:p>
            <a:pPr marL="0" indent="0">
              <a:buNone/>
            </a:pPr>
            <a:endParaRPr lang="en-US" dirty="0"/>
          </a:p>
          <a:p>
            <a:pPr marL="0" indent="0">
              <a:buNone/>
            </a:pPr>
            <a:r>
              <a:rPr lang="en-US" dirty="0"/>
              <a:t>Handling privacy, encryption, and confidentiality while still using as much data as possible to develop and operate ML models.</a:t>
            </a:r>
          </a:p>
          <a:p>
            <a:pPr marL="0" indent="0">
              <a:buNone/>
            </a:pPr>
            <a:r>
              <a:rPr lang="en-US" dirty="0"/>
              <a:t>Monitoring, detecting, and reacting to security threats or vulnerabilities.</a:t>
            </a:r>
          </a:p>
        </p:txBody>
      </p:sp>
      <p:sp>
        <p:nvSpPr>
          <p:cNvPr id="2" name="Title 1">
            <a:extLst>
              <a:ext uri="{FF2B5EF4-FFF2-40B4-BE49-F238E27FC236}">
                <a16:creationId xmlns:a16="http://schemas.microsoft.com/office/drawing/2014/main" id="{39A8DD6C-E770-4988-A711-0534DF555D4C}"/>
              </a:ext>
            </a:extLst>
          </p:cNvPr>
          <p:cNvSpPr>
            <a:spLocks noGrp="1"/>
          </p:cNvSpPr>
          <p:nvPr>
            <p:ph type="title"/>
          </p:nvPr>
        </p:nvSpPr>
        <p:spPr/>
        <p:txBody>
          <a:bodyPr/>
          <a:lstStyle/>
          <a:p>
            <a:r>
              <a:rPr lang="en-US" dirty="0"/>
              <a:t>Securing the process</a:t>
            </a:r>
          </a:p>
        </p:txBody>
      </p:sp>
    </p:spTree>
    <p:extLst>
      <p:ext uri="{BB962C8B-B14F-4D97-AF65-F5344CB8AC3E}">
        <p14:creationId xmlns:p14="http://schemas.microsoft.com/office/powerpoint/2010/main" val="4132186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5B352-F7B0-4875-A2F9-672421FA5DE5}"/>
              </a:ext>
            </a:extLst>
          </p:cNvPr>
          <p:cNvSpPr>
            <a:spLocks noGrp="1"/>
          </p:cNvSpPr>
          <p:nvPr>
            <p:ph type="body" sz="quarter" idx="10"/>
          </p:nvPr>
        </p:nvSpPr>
        <p:spPr>
          <a:xfrm>
            <a:off x="560836" y="1777006"/>
            <a:ext cx="11070327" cy="4599982"/>
          </a:xfrm>
        </p:spPr>
        <p:txBody>
          <a:bodyPr>
            <a:normAutofit/>
          </a:bodyPr>
          <a:lstStyle/>
          <a:p>
            <a:pPr marL="0" indent="0">
              <a:buNone/>
            </a:pPr>
            <a:endParaRPr lang="en-US" dirty="0"/>
          </a:p>
          <a:p>
            <a:pPr marL="0" indent="0">
              <a:buNone/>
            </a:pPr>
            <a:r>
              <a:rPr lang="en-US" dirty="0"/>
              <a:t>Defining roles</a:t>
            </a:r>
          </a:p>
          <a:p>
            <a:pPr marL="0" indent="0">
              <a:buNone/>
            </a:pPr>
            <a:endParaRPr lang="en-US" dirty="0"/>
          </a:p>
          <a:p>
            <a:pPr marL="0" indent="0">
              <a:buNone/>
            </a:pPr>
            <a:r>
              <a:rPr lang="en-US" dirty="0"/>
              <a:t>Managing all processes</a:t>
            </a:r>
          </a:p>
          <a:p>
            <a:pPr marL="0" indent="0">
              <a:buNone/>
            </a:pPr>
            <a:endParaRPr lang="en-US" dirty="0"/>
          </a:p>
          <a:p>
            <a:pPr marL="0" indent="0">
              <a:buNone/>
            </a:pPr>
            <a:r>
              <a:rPr lang="en-US" dirty="0"/>
              <a:t>Establishing clear responsibilities</a:t>
            </a:r>
          </a:p>
        </p:txBody>
      </p:sp>
      <p:sp>
        <p:nvSpPr>
          <p:cNvPr id="2" name="Title 1">
            <a:extLst>
              <a:ext uri="{FF2B5EF4-FFF2-40B4-BE49-F238E27FC236}">
                <a16:creationId xmlns:a16="http://schemas.microsoft.com/office/drawing/2014/main" id="{F70EE626-D570-4F67-B91C-801F072937CA}"/>
              </a:ext>
            </a:extLst>
          </p:cNvPr>
          <p:cNvSpPr>
            <a:spLocks noGrp="1"/>
          </p:cNvSpPr>
          <p:nvPr>
            <p:ph type="title"/>
          </p:nvPr>
        </p:nvSpPr>
        <p:spPr/>
        <p:txBody>
          <a:bodyPr/>
          <a:lstStyle/>
          <a:p>
            <a:r>
              <a:rPr lang="en-US" dirty="0"/>
              <a:t>Governing the process</a:t>
            </a:r>
          </a:p>
        </p:txBody>
      </p:sp>
    </p:spTree>
    <p:extLst>
      <p:ext uri="{BB962C8B-B14F-4D97-AF65-F5344CB8AC3E}">
        <p14:creationId xmlns:p14="http://schemas.microsoft.com/office/powerpoint/2010/main" val="4226691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47AE4-5E43-4FAD-88A7-2272D5A07889}"/>
              </a:ext>
            </a:extLst>
          </p:cNvPr>
          <p:cNvSpPr>
            <a:spLocks noGrp="1"/>
          </p:cNvSpPr>
          <p:nvPr>
            <p:ph type="body" sz="quarter" idx="10"/>
          </p:nvPr>
        </p:nvSpPr>
        <p:spPr>
          <a:xfrm>
            <a:off x="560836" y="1777006"/>
            <a:ext cx="11070327" cy="4638082"/>
          </a:xfrm>
        </p:spPr>
        <p:txBody>
          <a:bodyPr>
            <a:normAutofit/>
          </a:bodyPr>
          <a:lstStyle/>
          <a:p>
            <a:pPr marL="0" indent="0">
              <a:buNone/>
            </a:pPr>
            <a:r>
              <a:rPr lang="en-US" dirty="0"/>
              <a:t>Data/model versioning vs. code versioning</a:t>
            </a:r>
          </a:p>
          <a:p>
            <a:pPr marL="0" indent="0">
              <a:buNone/>
            </a:pPr>
            <a:endParaRPr lang="en-US" dirty="0"/>
          </a:p>
          <a:p>
            <a:pPr marL="0" indent="0">
              <a:buNone/>
            </a:pPr>
            <a:r>
              <a:rPr lang="en-US" dirty="0"/>
              <a:t>Digital audit trail requirements for code + data</a:t>
            </a:r>
          </a:p>
          <a:p>
            <a:pPr marL="0" indent="0">
              <a:buNone/>
            </a:pPr>
            <a:endParaRPr lang="en-US" dirty="0"/>
          </a:p>
          <a:p>
            <a:pPr marL="0" indent="0">
              <a:buNone/>
            </a:pPr>
            <a:r>
              <a:rPr lang="en-US" dirty="0"/>
              <a:t>Model reuse vs. software reuse</a:t>
            </a:r>
          </a:p>
          <a:p>
            <a:pPr marL="0" indent="0">
              <a:buNone/>
            </a:pPr>
            <a:endParaRPr lang="en-US" dirty="0"/>
          </a:p>
          <a:p>
            <a:pPr marL="0" indent="0">
              <a:buNone/>
            </a:pPr>
            <a:r>
              <a:rPr lang="en-US" dirty="0"/>
              <a:t>To reuse model might mean fine tune / transfer learn</a:t>
            </a:r>
          </a:p>
          <a:p>
            <a:pPr marL="0" indent="0">
              <a:buNone/>
            </a:pPr>
            <a:endParaRPr lang="en-US" dirty="0"/>
          </a:p>
          <a:p>
            <a:pPr marL="0" indent="0">
              <a:buNone/>
            </a:pPr>
            <a:r>
              <a:rPr lang="en-US" dirty="0"/>
              <a:t>No model lives forever – re-train on-demand</a:t>
            </a:r>
          </a:p>
        </p:txBody>
      </p:sp>
      <p:sp>
        <p:nvSpPr>
          <p:cNvPr id="2" name="Title 1">
            <a:extLst>
              <a:ext uri="{FF2B5EF4-FFF2-40B4-BE49-F238E27FC236}">
                <a16:creationId xmlns:a16="http://schemas.microsoft.com/office/drawing/2014/main" id="{62D1EA68-BECC-47B7-B87A-018F8287FF75}"/>
              </a:ext>
            </a:extLst>
          </p:cNvPr>
          <p:cNvSpPr>
            <a:spLocks noGrp="1"/>
          </p:cNvSpPr>
          <p:nvPr>
            <p:ph type="title"/>
          </p:nvPr>
        </p:nvSpPr>
        <p:spPr/>
        <p:txBody>
          <a:bodyPr/>
          <a:lstStyle/>
          <a:p>
            <a:r>
              <a:rPr lang="en-US" dirty="0"/>
              <a:t>Unique challenges of </a:t>
            </a:r>
            <a:r>
              <a:rPr lang="en-US" dirty="0" err="1"/>
              <a:t>MLOps</a:t>
            </a:r>
            <a:endParaRPr lang="en-US" dirty="0"/>
          </a:p>
        </p:txBody>
      </p:sp>
    </p:spTree>
    <p:extLst>
      <p:ext uri="{BB962C8B-B14F-4D97-AF65-F5344CB8AC3E}">
        <p14:creationId xmlns:p14="http://schemas.microsoft.com/office/powerpoint/2010/main" val="350469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e">
            <a:extLst>
              <a:ext uri="{FF2B5EF4-FFF2-40B4-BE49-F238E27FC236}">
                <a16:creationId xmlns:a16="http://schemas.microsoft.com/office/drawing/2014/main" id="{C5294B9F-D09B-407F-BE24-0E50F7DA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9" y="406497"/>
            <a:ext cx="8782050" cy="60450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E7A17-8709-4540-B23B-86D48320A2E0}"/>
              </a:ext>
            </a:extLst>
          </p:cNvPr>
          <p:cNvSpPr>
            <a:spLocks noGrp="1"/>
          </p:cNvSpPr>
          <p:nvPr>
            <p:ph type="title"/>
          </p:nvPr>
        </p:nvSpPr>
        <p:spPr>
          <a:xfrm>
            <a:off x="200025" y="2766218"/>
            <a:ext cx="3486150" cy="1325563"/>
          </a:xfrm>
        </p:spPr>
        <p:txBody>
          <a:bodyPr>
            <a:normAutofit/>
          </a:bodyPr>
          <a:lstStyle/>
          <a:p>
            <a:r>
              <a:rPr lang="en-US" sz="2800" dirty="0" err="1"/>
              <a:t>MLOps</a:t>
            </a:r>
            <a:r>
              <a:rPr lang="en-US" sz="2800" dirty="0"/>
              <a:t> with AML </a:t>
            </a:r>
            <a:br>
              <a:rPr lang="en-US" sz="2800" dirty="0"/>
            </a:br>
            <a:r>
              <a:rPr lang="en-US" sz="2800" dirty="0"/>
              <a:t>and Azure DevOps</a:t>
            </a:r>
          </a:p>
        </p:txBody>
      </p:sp>
    </p:spTree>
    <p:extLst>
      <p:ext uri="{BB962C8B-B14F-4D97-AF65-F5344CB8AC3E}">
        <p14:creationId xmlns:p14="http://schemas.microsoft.com/office/powerpoint/2010/main" val="18208454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Azure Machine Learning</a:t>
            </a:r>
          </a:p>
        </p:txBody>
      </p:sp>
    </p:spTree>
    <p:extLst>
      <p:ext uri="{BB962C8B-B14F-4D97-AF65-F5344CB8AC3E}">
        <p14:creationId xmlns:p14="http://schemas.microsoft.com/office/powerpoint/2010/main" val="423164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559C-2661-465F-ABF5-12949EDEDC63}"/>
              </a:ext>
            </a:extLst>
          </p:cNvPr>
          <p:cNvSpPr>
            <a:spLocks noGrp="1"/>
          </p:cNvSpPr>
          <p:nvPr>
            <p:ph type="title"/>
          </p:nvPr>
        </p:nvSpPr>
        <p:spPr/>
        <p:txBody>
          <a:bodyPr/>
          <a:lstStyle/>
          <a:p>
            <a:r>
              <a:rPr lang="en-US" dirty="0"/>
              <a:t>OSS-friendly managed ML services platform</a:t>
            </a:r>
          </a:p>
        </p:txBody>
      </p:sp>
      <p:pic>
        <p:nvPicPr>
          <p:cNvPr id="6" name="Picture 5" descr="A picture containing application&#10;&#10;Description automatically generated">
            <a:extLst>
              <a:ext uri="{FF2B5EF4-FFF2-40B4-BE49-F238E27FC236}">
                <a16:creationId xmlns:a16="http://schemas.microsoft.com/office/drawing/2014/main" id="{85B21133-E612-4BCE-9DCF-7443E8DED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78" y="2462784"/>
            <a:ext cx="7057016" cy="2865324"/>
          </a:xfrm>
          <a:prstGeom prst="rect">
            <a:avLst/>
          </a:prstGeom>
        </p:spPr>
      </p:pic>
    </p:spTree>
    <p:extLst>
      <p:ext uri="{BB962C8B-B14F-4D97-AF65-F5344CB8AC3E}">
        <p14:creationId xmlns:p14="http://schemas.microsoft.com/office/powerpoint/2010/main" val="12088689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Datastores and datasets</a:t>
            </a:r>
          </a:p>
        </p:txBody>
      </p:sp>
      <p:pic>
        <p:nvPicPr>
          <p:cNvPr id="6" name="Picture 5" descr="Graphical user interface, text, application&#10;&#10;Description automatically generated">
            <a:extLst>
              <a:ext uri="{FF2B5EF4-FFF2-40B4-BE49-F238E27FC236}">
                <a16:creationId xmlns:a16="http://schemas.microsoft.com/office/drawing/2014/main" id="{9105320C-7E82-4557-9260-EA1092AD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56" y="1430528"/>
            <a:ext cx="6676445" cy="4719784"/>
          </a:xfrm>
          <a:prstGeom prst="rect">
            <a:avLst/>
          </a:prstGeom>
        </p:spPr>
      </p:pic>
    </p:spTree>
    <p:extLst>
      <p:ext uri="{BB962C8B-B14F-4D97-AF65-F5344CB8AC3E}">
        <p14:creationId xmlns:p14="http://schemas.microsoft.com/office/powerpoint/2010/main" val="26366569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Compute resources</a:t>
            </a:r>
          </a:p>
        </p:txBody>
      </p:sp>
      <p:pic>
        <p:nvPicPr>
          <p:cNvPr id="4" name="Picture 3" descr="Graphical user interface, text, application, email&#10;&#10;Description automatically generated">
            <a:extLst>
              <a:ext uri="{FF2B5EF4-FFF2-40B4-BE49-F238E27FC236}">
                <a16:creationId xmlns:a16="http://schemas.microsoft.com/office/drawing/2014/main" id="{8535E728-D22F-446E-B722-1A12C05A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216" y="1975104"/>
            <a:ext cx="7647456" cy="3821163"/>
          </a:xfrm>
          <a:prstGeom prst="rect">
            <a:avLst/>
          </a:prstGeom>
        </p:spPr>
      </p:pic>
    </p:spTree>
    <p:extLst>
      <p:ext uri="{BB962C8B-B14F-4D97-AF65-F5344CB8AC3E}">
        <p14:creationId xmlns:p14="http://schemas.microsoft.com/office/powerpoint/2010/main" val="39488570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B877-0D3C-45C3-AD38-7383ECF6EF27}"/>
              </a:ext>
            </a:extLst>
          </p:cNvPr>
          <p:cNvSpPr>
            <a:spLocks noGrp="1"/>
          </p:cNvSpPr>
          <p:nvPr>
            <p:ph type="title"/>
          </p:nvPr>
        </p:nvSpPr>
        <p:spPr/>
        <p:txBody>
          <a:bodyPr/>
          <a:lstStyle/>
          <a:p>
            <a:r>
              <a:rPr lang="en-US" dirty="0"/>
              <a:t>Automate through pipelines</a:t>
            </a:r>
          </a:p>
        </p:txBody>
      </p:sp>
      <p:pic>
        <p:nvPicPr>
          <p:cNvPr id="5" name="Picture 4" descr="A picture containing graphical user interface&#10;&#10;Description automatically generated">
            <a:extLst>
              <a:ext uri="{FF2B5EF4-FFF2-40B4-BE49-F238E27FC236}">
                <a16:creationId xmlns:a16="http://schemas.microsoft.com/office/drawing/2014/main" id="{F0EDC0E9-6DD7-4AF5-BAF7-D25A93A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05" y="1651575"/>
            <a:ext cx="7876190" cy="4123809"/>
          </a:xfrm>
          <a:prstGeom prst="rect">
            <a:avLst/>
          </a:prstGeom>
        </p:spPr>
      </p:pic>
    </p:spTree>
    <p:extLst>
      <p:ext uri="{BB962C8B-B14F-4D97-AF65-F5344CB8AC3E}">
        <p14:creationId xmlns:p14="http://schemas.microsoft.com/office/powerpoint/2010/main" val="190524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9D0B-C108-45F7-A7BB-C327044E12B4}"/>
              </a:ext>
            </a:extLst>
          </p:cNvPr>
          <p:cNvSpPr>
            <a:spLocks noGrp="1"/>
          </p:cNvSpPr>
          <p:nvPr>
            <p:ph type="title"/>
          </p:nvPr>
        </p:nvSpPr>
        <p:spPr/>
        <p:txBody>
          <a:bodyPr/>
          <a:lstStyle/>
          <a:p>
            <a:r>
              <a:rPr lang="en-US" dirty="0"/>
              <a:t>Manage models</a:t>
            </a:r>
          </a:p>
        </p:txBody>
      </p:sp>
      <p:pic>
        <p:nvPicPr>
          <p:cNvPr id="5" name="Picture 4" descr="Graphical user interface, text, application&#10;&#10;Description automatically generated">
            <a:extLst>
              <a:ext uri="{FF2B5EF4-FFF2-40B4-BE49-F238E27FC236}">
                <a16:creationId xmlns:a16="http://schemas.microsoft.com/office/drawing/2014/main" id="{2B34FF6D-A958-4045-95B9-18CCE420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472" y="1694688"/>
            <a:ext cx="6980397" cy="3905312"/>
          </a:xfrm>
          <a:prstGeom prst="rect">
            <a:avLst/>
          </a:prstGeom>
        </p:spPr>
      </p:pic>
    </p:spTree>
    <p:extLst>
      <p:ext uri="{BB962C8B-B14F-4D97-AF65-F5344CB8AC3E}">
        <p14:creationId xmlns:p14="http://schemas.microsoft.com/office/powerpoint/2010/main" val="2378759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45800365-6CB8-4005-A140-3C32F7B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14" y="1186688"/>
            <a:ext cx="7809921" cy="5431536"/>
          </a:xfrm>
          <a:prstGeom prst="rect">
            <a:avLst/>
          </a:prstGeom>
        </p:spPr>
      </p:pic>
    </p:spTree>
    <p:extLst>
      <p:ext uri="{BB962C8B-B14F-4D97-AF65-F5344CB8AC3E}">
        <p14:creationId xmlns:p14="http://schemas.microsoft.com/office/powerpoint/2010/main" val="4975340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94809938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868294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4" name="Picture 3" descr="Graphical user interface, text, application&#10;&#10;Description automatically generated">
            <a:extLst>
              <a:ext uri="{FF2B5EF4-FFF2-40B4-BE49-F238E27FC236}">
                <a16:creationId xmlns:a16="http://schemas.microsoft.com/office/drawing/2014/main" id="{5E980983-C7BD-4B46-96FC-D566E4829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849119"/>
            <a:ext cx="9839992" cy="4077487"/>
          </a:xfrm>
          <a:prstGeom prst="rect">
            <a:avLst/>
          </a:prstGeom>
        </p:spPr>
      </p:pic>
    </p:spTree>
    <p:extLst>
      <p:ext uri="{BB962C8B-B14F-4D97-AF65-F5344CB8AC3E}">
        <p14:creationId xmlns:p14="http://schemas.microsoft.com/office/powerpoint/2010/main" val="1397966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A65-D262-491A-9607-688E28A289AF}"/>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5726DBB8-2B24-48D4-B58A-526DC4EBF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022" y="1351052"/>
            <a:ext cx="8029682" cy="5019267"/>
          </a:xfrm>
          <a:prstGeom prst="rect">
            <a:avLst/>
          </a:prstGeom>
        </p:spPr>
      </p:pic>
    </p:spTree>
    <p:extLst>
      <p:ext uri="{BB962C8B-B14F-4D97-AF65-F5344CB8AC3E}">
        <p14:creationId xmlns:p14="http://schemas.microsoft.com/office/powerpoint/2010/main" val="37024046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Machine Learning</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266777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8205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We’ll provide each attendee a link to the GitHub repo associated with the WDS:</a:t>
            </a:r>
          </a:p>
        </p:txBody>
      </p:sp>
      <p:sp>
        <p:nvSpPr>
          <p:cNvPr id="11" name="Rectangle 10">
            <a:extLst>
              <a:ext uri="{FF2B5EF4-FFF2-40B4-BE49-F238E27FC236}">
                <a16:creationId xmlns:a16="http://schemas.microsoft.com/office/drawing/2014/main" id="{6F88E0F7-6AA3-4A87-AD6E-0FAEA4375C67}"/>
              </a:ext>
            </a:extLst>
          </p:cNvPr>
          <p:cNvSpPr/>
          <p:nvPr/>
        </p:nvSpPr>
        <p:spPr>
          <a:xfrm>
            <a:off x="657224" y="2671292"/>
            <a:ext cx="9260130" cy="7848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https://github.com/</a:t>
            </a:r>
            <a:r>
              <a:rPr kumimoji="0" lang="en-US" sz="1800" b="0" i="0" u="sng" strike="noStrike" kern="1200" cap="none" spc="0" normalizeH="0" baseline="0" noProof="0" dirty="0" err="1">
                <a:ln>
                  <a:noFill/>
                </a:ln>
                <a:solidFill>
                  <a:srgbClr val="0563C1"/>
                </a:solidFill>
                <a:effectLst/>
                <a:uLnTx/>
                <a:uFillTx/>
                <a:latin typeface="Calibri" panose="020F0502020204030204" pitchFamily="34" charset="0"/>
                <a:ea typeface="Calibri" panose="020F0502020204030204" pitchFamily="34" charset="0"/>
                <a:cs typeface="+mn-cs"/>
              </a:rPr>
              <a:t>solliancenet</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/cloud-core-2002/....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31691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Machine Learning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1127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838200" y="2273220"/>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We’ll provide each attendee a link to their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838200" y="2596385"/>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838200" y="4374829"/>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76512046"/>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Machine Learning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06897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models</a:t>
            </a:r>
          </a:p>
        </p:txBody>
      </p:sp>
    </p:spTree>
    <p:extLst>
      <p:ext uri="{BB962C8B-B14F-4D97-AF65-F5344CB8AC3E}">
        <p14:creationId xmlns:p14="http://schemas.microsoft.com/office/powerpoint/2010/main" val="26326738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3.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689</TotalTime>
  <Words>2098</Words>
  <Application>Microsoft Office PowerPoint</Application>
  <PresentationFormat>Widescreen</PresentationFormat>
  <Paragraphs>381</Paragraphs>
  <Slides>46</Slides>
  <Notes>9</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46</vt:i4>
      </vt:variant>
    </vt:vector>
  </HeadingPairs>
  <TitlesOfParts>
    <vt:vector size="66" baseType="lpstr">
      <vt:lpstr>Arial</vt:lpstr>
      <vt:lpstr>Arial Black</vt:lpstr>
      <vt:lpstr>Calibri</vt:lpstr>
      <vt:lpstr>Calibri Light</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Analytics Surge</vt:lpstr>
      <vt:lpstr>Office Theme</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The Notebook Paradigm</vt:lpstr>
      <vt:lpstr>Examples of Tools for Data Science in the Wild</vt:lpstr>
      <vt:lpstr>Fundamental Services</vt:lpstr>
      <vt:lpstr>AI + Machine Learning</vt:lpstr>
      <vt:lpstr>The Pre-built AI/ML Process in the Microsoft World Azure Cognitive Services</vt:lpstr>
      <vt:lpstr>The Custom AI/ML Process in the Microsoft World</vt:lpstr>
      <vt:lpstr>PowerPoint Presentation</vt:lpstr>
      <vt:lpstr>Making predictions with T-SQL</vt:lpstr>
      <vt:lpstr>What is ONNX?</vt:lpstr>
      <vt:lpstr>Machine Learning Operations</vt:lpstr>
      <vt:lpstr>PowerPoint Presentation</vt:lpstr>
      <vt:lpstr>The Machine Learning Lifecycle</vt:lpstr>
      <vt:lpstr>PowerPoint Presentation</vt:lpstr>
      <vt:lpstr>Challenges in ML development</vt:lpstr>
      <vt:lpstr>Executing the process</vt:lpstr>
      <vt:lpstr>Securing the process</vt:lpstr>
      <vt:lpstr>Governing the process</vt:lpstr>
      <vt:lpstr>Unique challenges of MLOps</vt:lpstr>
      <vt:lpstr>MLOps with AML  and Azure DevOps</vt:lpstr>
      <vt:lpstr>Azure Machine Learning</vt:lpstr>
      <vt:lpstr>OSS-friendly managed ML services platform</vt:lpstr>
      <vt:lpstr>Datastores and datasets</vt:lpstr>
      <vt:lpstr>Compute resources</vt:lpstr>
      <vt:lpstr>Automate through pipelines</vt:lpstr>
      <vt:lpstr>Manage models</vt:lpstr>
      <vt:lpstr>Auto ML</vt:lpstr>
      <vt:lpstr>Auto ML</vt:lpstr>
      <vt:lpstr>Auto ML</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122</cp:revision>
  <dcterms:created xsi:type="dcterms:W3CDTF">2018-07-06T04:04:55Z</dcterms:created>
  <dcterms:modified xsi:type="dcterms:W3CDTF">2020-10-23T17:36:40Z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